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1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71960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121356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367738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274783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200251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2983631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2598815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321425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34374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9578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D38960F-ED95-458C-AF82-F524466CF242}" type="datetimeFigureOut">
              <a:rPr kumimoji="1" lang="ja-JP" altLang="en-US" smtClean="0"/>
              <a:t>2023/8/29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352662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8960F-ED95-458C-AF82-F524466CF242}" type="datetimeFigureOut">
              <a:rPr kumimoji="1" lang="ja-JP" altLang="en-US" smtClean="0"/>
              <a:t>2023/8/29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4A081-4719-45D9-B419-147B13077F8B}" type="slidenum">
              <a:rPr kumimoji="1" lang="ja-JP" altLang="en-US" smtClean="0"/>
              <a:t>‹#›</a:t>
            </a:fld>
            <a:endParaRPr kumimoji="1" lang="ja-JP" altLang="en-US"/>
          </a:p>
        </p:txBody>
      </p:sp>
    </p:spTree>
    <p:extLst>
      <p:ext uri="{BB962C8B-B14F-4D97-AF65-F5344CB8AC3E}">
        <p14:creationId xmlns:p14="http://schemas.microsoft.com/office/powerpoint/2010/main" val="14207960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42762" y="227718"/>
            <a:ext cx="9172875" cy="508882"/>
          </a:xfrm>
          <a:ln>
            <a:solidFill>
              <a:schemeClr val="tx1"/>
            </a:solidFill>
          </a:ln>
        </p:spPr>
        <p:txBody>
          <a:bodyPr anchor="ctr">
            <a:noAutofit/>
          </a:bodyPr>
          <a:lstStyle/>
          <a:p>
            <a:r>
              <a:rPr lang="ja-JP" altLang="en-US" dirty="0" smtClean="0">
                <a:latin typeface="ＤＦ特太ゴシック体" panose="020B0509000000000000" pitchFamily="49" charset="-128"/>
                <a:ea typeface="ＤＦ特太ゴシック体" panose="020B0509000000000000" pitchFamily="49" charset="-128"/>
              </a:rPr>
              <a:t>ＧＨ利用者への「</a:t>
            </a:r>
            <a:r>
              <a:rPr lang="ja-JP" altLang="en-US" dirty="0">
                <a:latin typeface="ＤＦ特太ゴシック体" panose="020B0509000000000000" pitchFamily="49" charset="-128"/>
                <a:ea typeface="ＤＦ特太ゴシック体" panose="020B0509000000000000" pitchFamily="49" charset="-128"/>
              </a:rPr>
              <a:t>交際・結婚・子育て</a:t>
            </a:r>
            <a:r>
              <a:rPr lang="ja-JP" altLang="en-US" dirty="0" smtClean="0">
                <a:latin typeface="ＤＦ特太ゴシック体" panose="020B0509000000000000" pitchFamily="49" charset="-128"/>
                <a:ea typeface="ＤＦ特太ゴシック体" panose="020B0509000000000000" pitchFamily="49" charset="-128"/>
              </a:rPr>
              <a:t>」に関する取組</a:t>
            </a:r>
            <a:r>
              <a:rPr lang="ja-JP" altLang="en-US" dirty="0">
                <a:latin typeface="ＤＦ特太ゴシック体" panose="020B0509000000000000" pitchFamily="49" charset="-128"/>
                <a:ea typeface="ＤＦ特太ゴシック体" panose="020B0509000000000000" pitchFamily="49" charset="-128"/>
              </a:rPr>
              <a:t>事例</a:t>
            </a:r>
          </a:p>
        </p:txBody>
      </p:sp>
      <p:graphicFrame>
        <p:nvGraphicFramePr>
          <p:cNvPr id="5" name="表 4"/>
          <p:cNvGraphicFramePr>
            <a:graphicFrameLocks noGrp="1"/>
          </p:cNvGraphicFramePr>
          <p:nvPr>
            <p:extLst>
              <p:ext uri="{D42A27DB-BD31-4B8C-83A1-F6EECF244321}">
                <p14:modId xmlns:p14="http://schemas.microsoft.com/office/powerpoint/2010/main" val="4016748288"/>
              </p:ext>
            </p:extLst>
          </p:nvPr>
        </p:nvGraphicFramePr>
        <p:xfrm>
          <a:off x="442762" y="812931"/>
          <a:ext cx="9172876" cy="5536111"/>
        </p:xfrm>
        <a:graphic>
          <a:graphicData uri="http://schemas.openxmlformats.org/drawingml/2006/table">
            <a:tbl>
              <a:tblPr firstRow="1" bandRow="1">
                <a:tableStyleId>{93296810-A885-4BE3-A3E7-6D5BEEA58F35}</a:tableStyleId>
              </a:tblPr>
              <a:tblGrid>
                <a:gridCol w="2389339">
                  <a:extLst>
                    <a:ext uri="{9D8B030D-6E8A-4147-A177-3AD203B41FA5}">
                      <a16:colId xmlns:a16="http://schemas.microsoft.com/office/drawing/2014/main" val="3238859003"/>
                    </a:ext>
                  </a:extLst>
                </a:gridCol>
                <a:gridCol w="6783537">
                  <a:extLst>
                    <a:ext uri="{9D8B030D-6E8A-4147-A177-3AD203B41FA5}">
                      <a16:colId xmlns:a16="http://schemas.microsoft.com/office/drawing/2014/main" val="3642467765"/>
                    </a:ext>
                  </a:extLst>
                </a:gridCol>
              </a:tblGrid>
              <a:tr h="579472">
                <a:tc>
                  <a:txBody>
                    <a:bodyPr/>
                    <a:lstStyle/>
                    <a:p>
                      <a:pPr algn="ctr"/>
                      <a:r>
                        <a:rPr kumimoji="1" lang="ja-JP" altLang="en-US" sz="1800" dirty="0" smtClean="0"/>
                        <a:t>項　　目</a:t>
                      </a:r>
                      <a:endParaRPr kumimoji="1" lang="ja-JP" altLang="en-US" sz="1800" dirty="0">
                        <a:solidFill>
                          <a:schemeClr val="tx1"/>
                        </a:solidFill>
                      </a:endParaRPr>
                    </a:p>
                  </a:txBody>
                  <a:tcPr anchor="ctr"/>
                </a:tc>
                <a:tc>
                  <a:txBody>
                    <a:bodyPr/>
                    <a:lstStyle/>
                    <a:p>
                      <a:pPr algn="ctr"/>
                      <a:r>
                        <a:rPr kumimoji="1" lang="ja-JP" altLang="en-US" sz="1800" dirty="0" smtClean="0"/>
                        <a:t>取組事例</a:t>
                      </a:r>
                      <a:endParaRPr kumimoji="1" lang="ja-JP" altLang="en-US" sz="1800" dirty="0">
                        <a:solidFill>
                          <a:schemeClr val="tx1"/>
                        </a:solidFill>
                      </a:endParaRPr>
                    </a:p>
                  </a:txBody>
                  <a:tcPr anchor="ctr"/>
                </a:tc>
                <a:extLst>
                  <a:ext uri="{0D108BD9-81ED-4DB2-BD59-A6C34878D82A}">
                    <a16:rowId xmlns:a16="http://schemas.microsoft.com/office/drawing/2014/main" val="3179704723"/>
                  </a:ext>
                </a:extLst>
              </a:tr>
              <a:tr h="2541092">
                <a:tc>
                  <a:txBody>
                    <a:bodyPr/>
                    <a:lstStyle/>
                    <a:p>
                      <a:r>
                        <a:rPr kumimoji="1" lang="ja-JP" altLang="en-US" sz="1400" dirty="0" smtClean="0"/>
                        <a:t>交際、同棲、結婚</a:t>
                      </a:r>
                      <a:endParaRPr kumimoji="1" lang="ja-JP" altLang="en-US" sz="1400" dirty="0"/>
                    </a:p>
                  </a:txBody>
                  <a:tcPr/>
                </a:tc>
                <a:tc>
                  <a:txBody>
                    <a:bodyPr/>
                    <a:lstStyle/>
                    <a:p>
                      <a:r>
                        <a:rPr kumimoji="1" lang="ja-JP" altLang="en-US" sz="1400" dirty="0" smtClean="0"/>
                        <a:t>・交際への本人の気持ちを肯定しつつ、ＧＨで生活する上での必要なルールを本人</a:t>
                      </a:r>
                      <a:endParaRPr kumimoji="1" lang="en-US" altLang="ja-JP" sz="1400" dirty="0" smtClean="0"/>
                    </a:p>
                    <a:p>
                      <a:r>
                        <a:rPr kumimoji="1" lang="ja-JP" altLang="en-US" sz="1400" dirty="0" smtClean="0"/>
                        <a:t>　と一緒に決めた。</a:t>
                      </a:r>
                      <a:endParaRPr kumimoji="1" lang="en-US" altLang="ja-JP" sz="1400" dirty="0" smtClean="0"/>
                    </a:p>
                    <a:p>
                      <a:r>
                        <a:rPr kumimoji="1" lang="ja-JP" altLang="en-US" sz="1400" dirty="0" smtClean="0"/>
                        <a:t>・１泊外泊から徐々に外泊期間を伸ばして同棲までに段階を踏ませる。</a:t>
                      </a:r>
                      <a:endParaRPr kumimoji="1" lang="en-US" altLang="ja-JP" sz="1400" dirty="0" smtClean="0"/>
                    </a:p>
                    <a:p>
                      <a:r>
                        <a:rPr kumimoji="1" lang="ja-JP" altLang="en-US" sz="1400" dirty="0" smtClean="0"/>
                        <a:t>・お試し期間として一定期間、相手の居住地に行くことを提案した。</a:t>
                      </a:r>
                      <a:endParaRPr kumimoji="1" lang="en-US" altLang="ja-JP" sz="1400" dirty="0" smtClean="0"/>
                    </a:p>
                    <a:p>
                      <a:r>
                        <a:rPr kumimoji="1" lang="ja-JP" altLang="en-US" sz="1400" dirty="0" smtClean="0"/>
                        <a:t>・自立生活を目指し、まずはサテライト型ＧＨへの移行を提案し、金銭管理や免許</a:t>
                      </a:r>
                      <a:endParaRPr kumimoji="1" lang="en-US" altLang="ja-JP" sz="1400" dirty="0" smtClean="0"/>
                    </a:p>
                    <a:p>
                      <a:r>
                        <a:rPr kumimoji="1" lang="ja-JP" altLang="en-US" sz="1400" dirty="0" smtClean="0"/>
                        <a:t>　取得などを支援した。</a:t>
                      </a:r>
                      <a:endParaRPr kumimoji="1" lang="en-US" altLang="ja-JP" sz="1400" dirty="0" smtClean="0"/>
                    </a:p>
                    <a:p>
                      <a:r>
                        <a:rPr kumimoji="1" lang="ja-JP" altLang="en-US" sz="1400" dirty="0" smtClean="0"/>
                        <a:t>・同じ病気であったり、結婚等を経験した仲間との情報交換。</a:t>
                      </a:r>
                      <a:endParaRPr kumimoji="1" lang="en-US" altLang="ja-JP" sz="1400" dirty="0" smtClean="0"/>
                    </a:p>
                    <a:p>
                      <a:r>
                        <a:rPr kumimoji="1" lang="ja-JP" altLang="en-US" sz="1400" dirty="0" smtClean="0"/>
                        <a:t>・婚姻届や住所変更など行政窓口への手続きの付き添い。</a:t>
                      </a:r>
                      <a:endParaRPr kumimoji="1" lang="en-US" altLang="ja-JP" sz="1400" dirty="0" smtClean="0"/>
                    </a:p>
                    <a:p>
                      <a:r>
                        <a:rPr kumimoji="1" lang="ja-JP" altLang="en-US" sz="1400" dirty="0" smtClean="0"/>
                        <a:t>・家族、関係機関と相談を重ね、夫婦（２人）で暮らせるＧＨや、民間アパートへ</a:t>
                      </a:r>
                      <a:endParaRPr kumimoji="1" lang="en-US" altLang="ja-JP" sz="1400" dirty="0" smtClean="0"/>
                    </a:p>
                    <a:p>
                      <a:r>
                        <a:rPr kumimoji="1" lang="ja-JP" altLang="en-US" sz="1400" dirty="0" smtClean="0"/>
                        <a:t>　の移転を支援した。</a:t>
                      </a:r>
                      <a:endParaRPr kumimoji="1" lang="en-US" altLang="ja-JP" sz="1400" dirty="0" smtClean="0"/>
                    </a:p>
                    <a:p>
                      <a:r>
                        <a:rPr kumimoji="1" lang="ja-JP" altLang="en-US" sz="1400" dirty="0" smtClean="0"/>
                        <a:t>・転居先でも身近な相談ができる相談支援事業所を紹介し引き継ぎを行う。</a:t>
                      </a:r>
                      <a:endParaRPr kumimoji="1" lang="en-US" altLang="ja-JP" sz="1400" dirty="0" smtClean="0"/>
                    </a:p>
                  </a:txBody>
                  <a:tcPr/>
                </a:tc>
                <a:extLst>
                  <a:ext uri="{0D108BD9-81ED-4DB2-BD59-A6C34878D82A}">
                    <a16:rowId xmlns:a16="http://schemas.microsoft.com/office/drawing/2014/main" val="2492119980"/>
                  </a:ext>
                </a:extLst>
              </a:tr>
              <a:tr h="1205141">
                <a:tc>
                  <a:txBody>
                    <a:bodyPr/>
                    <a:lstStyle/>
                    <a:p>
                      <a:r>
                        <a:rPr kumimoji="1" lang="ja-JP" altLang="en-US" sz="1400" dirty="0" smtClean="0"/>
                        <a:t>妊娠、出産、子育て</a:t>
                      </a:r>
                      <a:endParaRPr kumimoji="1" lang="ja-JP" altLang="en-US" sz="1400" dirty="0"/>
                    </a:p>
                  </a:txBody>
                  <a:tcPr/>
                </a:tc>
                <a:tc>
                  <a:txBody>
                    <a:bodyPr/>
                    <a:lstStyle/>
                    <a:p>
                      <a:r>
                        <a:rPr kumimoji="1" lang="ja-JP" altLang="en-US" sz="1400" dirty="0" smtClean="0"/>
                        <a:t>・医療機関（産婦人科）への職員の同行、体調管理への助言。</a:t>
                      </a:r>
                      <a:endParaRPr kumimoji="1" lang="en-US" altLang="ja-JP" sz="1400" dirty="0" smtClean="0"/>
                    </a:p>
                    <a:p>
                      <a:r>
                        <a:rPr kumimoji="1" lang="ja-JP" altLang="en-US" sz="1400" dirty="0" smtClean="0"/>
                        <a:t>・障がいがあっても安全に出産ができるよう、本人や関係機関とも相談しながら医</a:t>
                      </a:r>
                      <a:endParaRPr kumimoji="1" lang="en-US" altLang="ja-JP" sz="1400" dirty="0" smtClean="0"/>
                    </a:p>
                    <a:p>
                      <a:r>
                        <a:rPr kumimoji="1" lang="ja-JP" altLang="en-US" sz="1400" dirty="0" smtClean="0"/>
                        <a:t>　療機関の選定を支援。</a:t>
                      </a:r>
                      <a:endParaRPr kumimoji="1" lang="en-US" altLang="ja-JP" sz="1400" dirty="0" smtClean="0"/>
                    </a:p>
                    <a:p>
                      <a:r>
                        <a:rPr kumimoji="1" lang="ja-JP" altLang="en-US" sz="1400" dirty="0" smtClean="0"/>
                        <a:t>・公営住宅や一般住宅での夫婦生活・子育てを実現するために、家族や関係機関と</a:t>
                      </a:r>
                      <a:endParaRPr kumimoji="1" lang="en-US" altLang="ja-JP" sz="1400" dirty="0" smtClean="0"/>
                    </a:p>
                    <a:p>
                      <a:r>
                        <a:rPr kumimoji="1" lang="ja-JP" altLang="en-US" sz="1400" dirty="0" smtClean="0"/>
                        <a:t>　検討。居宅サービス等で生活をサポート。</a:t>
                      </a:r>
                      <a:endParaRPr kumimoji="1" lang="ja-JP" altLang="en-US" sz="1400" dirty="0"/>
                    </a:p>
                  </a:txBody>
                  <a:tcPr/>
                </a:tc>
                <a:extLst>
                  <a:ext uri="{0D108BD9-81ED-4DB2-BD59-A6C34878D82A}">
                    <a16:rowId xmlns:a16="http://schemas.microsoft.com/office/drawing/2014/main" val="3881319515"/>
                  </a:ext>
                </a:extLst>
              </a:tr>
              <a:tr h="1210406">
                <a:tc>
                  <a:txBody>
                    <a:bodyPr/>
                    <a:lstStyle/>
                    <a:p>
                      <a:r>
                        <a:rPr kumimoji="1" lang="ja-JP" altLang="en-US" sz="1400" dirty="0" smtClean="0"/>
                        <a:t>その他全般</a:t>
                      </a:r>
                      <a:endParaRPr kumimoji="1" lang="ja-JP" altLang="en-US" sz="1400" dirty="0"/>
                    </a:p>
                  </a:txBody>
                  <a:tcPr/>
                </a:tc>
                <a:tc>
                  <a:txBody>
                    <a:bodyPr/>
                    <a:lstStyle/>
                    <a:p>
                      <a:r>
                        <a:rPr kumimoji="1" lang="ja-JP" altLang="en-US" sz="1400" dirty="0" smtClean="0"/>
                        <a:t>・交際、結婚の希望や予定は計画作成・モニタリングの際等に確認。</a:t>
                      </a:r>
                      <a:r>
                        <a:rPr kumimoji="1" lang="en-US" altLang="ja-JP" sz="1400" dirty="0" smtClean="0"/>
                        <a:t>&lt;5</a:t>
                      </a:r>
                      <a:r>
                        <a:rPr kumimoji="1" lang="ja-JP" altLang="en-US" sz="1400" dirty="0" smtClean="0"/>
                        <a:t>･</a:t>
                      </a:r>
                      <a:r>
                        <a:rPr kumimoji="1" lang="en-US" altLang="ja-JP" sz="1400" dirty="0" smtClean="0"/>
                        <a:t>12</a:t>
                      </a:r>
                      <a:r>
                        <a:rPr kumimoji="1" lang="ja-JP" altLang="en-US" sz="1400" dirty="0" smtClean="0"/>
                        <a:t>･</a:t>
                      </a:r>
                      <a:r>
                        <a:rPr kumimoji="1" lang="en-US" altLang="ja-JP" sz="1400" dirty="0" smtClean="0"/>
                        <a:t>17</a:t>
                      </a:r>
                      <a:r>
                        <a:rPr kumimoji="1" lang="ja-JP" altLang="en-US" sz="1400" dirty="0" smtClean="0"/>
                        <a:t>･</a:t>
                      </a:r>
                      <a:r>
                        <a:rPr kumimoji="1" lang="en-US" altLang="ja-JP" sz="1400" dirty="0" smtClean="0"/>
                        <a:t>24&gt;</a:t>
                      </a:r>
                    </a:p>
                    <a:p>
                      <a:r>
                        <a:rPr kumimoji="1" lang="ja-JP" altLang="en-US" sz="1400" dirty="0" smtClean="0"/>
                        <a:t>・ＳＮＳ、婚活アプリといったツールでの交際では、本人の意向を尊重しつつも、　</a:t>
                      </a:r>
                      <a:endParaRPr kumimoji="1" lang="en-US" altLang="ja-JP" sz="1400" dirty="0" smtClean="0"/>
                    </a:p>
                    <a:p>
                      <a:r>
                        <a:rPr kumimoji="1" lang="ja-JP" altLang="en-US" sz="1400" dirty="0" smtClean="0"/>
                        <a:t>　ツールによるメリット、デメリットをアドバイスする。</a:t>
                      </a:r>
                      <a:endParaRPr kumimoji="1" lang="en-US" altLang="ja-JP" sz="1400" dirty="0" smtClean="0"/>
                    </a:p>
                    <a:p>
                      <a:r>
                        <a:rPr kumimoji="1" lang="ja-JP" altLang="en-US" sz="1400" dirty="0" smtClean="0"/>
                        <a:t>・利用者家族や相談支援事業所等（相手もサービス利用者の場合は、双方の事業者</a:t>
                      </a:r>
                      <a:endParaRPr kumimoji="1" lang="en-US" altLang="ja-JP" sz="1400" dirty="0" smtClean="0"/>
                    </a:p>
                    <a:p>
                      <a:r>
                        <a:rPr kumimoji="1" lang="ja-JP" altLang="en-US" sz="1400" dirty="0" smtClean="0"/>
                        <a:t>　間）と情報共有し、本人の意向をもとに支援策を検討。</a:t>
                      </a:r>
                      <a:endParaRPr kumimoji="1" lang="ja-JP" altLang="en-US" sz="1400" dirty="0"/>
                    </a:p>
                  </a:txBody>
                  <a:tcPr/>
                </a:tc>
                <a:extLst>
                  <a:ext uri="{0D108BD9-81ED-4DB2-BD59-A6C34878D82A}">
                    <a16:rowId xmlns:a16="http://schemas.microsoft.com/office/drawing/2014/main" val="2660396289"/>
                  </a:ext>
                </a:extLst>
              </a:tr>
            </a:tbl>
          </a:graphicData>
        </a:graphic>
      </p:graphicFrame>
      <p:sp>
        <p:nvSpPr>
          <p:cNvPr id="6" name="テキスト ボックス 5"/>
          <p:cNvSpPr txBox="1"/>
          <p:nvPr/>
        </p:nvSpPr>
        <p:spPr>
          <a:xfrm>
            <a:off x="2416954" y="6399487"/>
            <a:ext cx="7412187" cy="261610"/>
          </a:xfrm>
          <a:prstGeom prst="rect">
            <a:avLst/>
          </a:prstGeom>
          <a:noFill/>
        </p:spPr>
        <p:txBody>
          <a:bodyPr wrap="square" rtlCol="0">
            <a:spAutoFit/>
          </a:bodyPr>
          <a:lstStyle/>
          <a:p>
            <a:r>
              <a:rPr kumimoji="1" lang="en-US" altLang="ja-JP" sz="1100" dirty="0" smtClean="0">
                <a:latin typeface="HGSｺﾞｼｯｸM" panose="020B0600000000000000" pitchFamily="50" charset="-128"/>
                <a:ea typeface="HGSｺﾞｼｯｸM" panose="020B0600000000000000" pitchFamily="50" charset="-128"/>
              </a:rPr>
              <a:t>※</a:t>
            </a:r>
            <a:r>
              <a:rPr kumimoji="1" lang="ja-JP" altLang="en-US" sz="1100" dirty="0" smtClean="0">
                <a:latin typeface="HGSｺﾞｼｯｸM" panose="020B0600000000000000" pitchFamily="50" charset="-128"/>
                <a:ea typeface="HGSｺﾞｼｯｸM" panose="020B0600000000000000" pitchFamily="50" charset="-128"/>
              </a:rPr>
              <a:t>「共同生活援助事業所における入居者の結婚等に係る実態調査結果報告書 令和５年（</a:t>
            </a:r>
            <a:r>
              <a:rPr kumimoji="1" lang="en-US" altLang="ja-JP" sz="1100" dirty="0" smtClean="0">
                <a:latin typeface="HGSｺﾞｼｯｸM" panose="020B0600000000000000" pitchFamily="50" charset="-128"/>
                <a:ea typeface="HGSｺﾞｼｯｸM" panose="020B0600000000000000" pitchFamily="50" charset="-128"/>
              </a:rPr>
              <a:t>2023</a:t>
            </a:r>
            <a:r>
              <a:rPr kumimoji="1" lang="ja-JP" altLang="en-US" sz="1100" dirty="0" smtClean="0">
                <a:latin typeface="HGSｺﾞｼｯｸM" panose="020B0600000000000000" pitchFamily="50" charset="-128"/>
                <a:ea typeface="HGSｺﾞｼｯｸM" panose="020B0600000000000000" pitchFamily="50" charset="-128"/>
              </a:rPr>
              <a:t>年）６月」から抜粋</a:t>
            </a:r>
            <a:endParaRPr kumimoji="1" lang="ja-JP" altLang="en-US" sz="110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4297070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293</TotalTime>
  <Words>415</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HGSｺﾞｼｯｸM</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齊藤＿俊彦</dc:creator>
  <cp:lastModifiedBy>齊藤＿俊彦</cp:lastModifiedBy>
  <cp:revision>28</cp:revision>
  <cp:lastPrinted>2023-07-28T05:24:44Z</cp:lastPrinted>
  <dcterms:created xsi:type="dcterms:W3CDTF">2023-07-21T02:47:01Z</dcterms:created>
  <dcterms:modified xsi:type="dcterms:W3CDTF">2023-08-29T08:58:50Z</dcterms:modified>
</cp:coreProperties>
</file>